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iJUVoYeqlViYAuEKUAWXOuOh6h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775158B-3180-44DC-9E41-F5DDE32F6737}">
  <a:tblStyle styleId="{A775158B-3180-44DC-9E41-F5DDE32F6737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5F3"/>
          </a:solidFill>
        </a:fill>
      </a:tcStyle>
    </a:wholeTbl>
    <a:band1H>
      <a:tcTxStyle/>
      <a:tcStyle>
        <a:fill>
          <a:solidFill>
            <a:srgbClr val="CAEAE7"/>
          </a:solidFill>
        </a:fill>
      </a:tcStyle>
    </a:band1H>
    <a:band2H>
      <a:tcTxStyle/>
    </a:band2H>
    <a:band1V>
      <a:tcTxStyle/>
      <a:tcStyle>
        <a:fill>
          <a:solidFill>
            <a:srgbClr val="CAEAE7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0ca339e4e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d0ca339e4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26c84eeb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c26c84eeba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26c84eeb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c26c84eeba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7af84f22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7af84f2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7af84f224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7af84f22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b8f363e8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cb8f363e8b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b8f363e8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b8f363e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f9074a36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bf9074a36f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/>
          <p:nvPr/>
        </p:nvSpPr>
        <p:spPr>
          <a:xfrm>
            <a:off x="0" y="-3175"/>
            <a:ext cx="12192000" cy="5203825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6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/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Google Shape;78;p25"/>
          <p:cNvSpPr txBox="1"/>
          <p:nvPr>
            <p:ph idx="1" type="body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2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/>
          <p:nvPr/>
        </p:nvSpPr>
        <p:spPr>
          <a:xfrm>
            <a:off x="631697" y="1081456"/>
            <a:ext cx="6332416" cy="3239188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26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b="1" sz="4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26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/>
          <p:nvPr/>
        </p:nvSpPr>
        <p:spPr>
          <a:xfrm>
            <a:off x="1140884" y="2286585"/>
            <a:ext cx="4895115" cy="250397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27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8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1" name="Google Shape;101;p2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/>
          <p:nvPr/>
        </p:nvSpPr>
        <p:spPr>
          <a:xfrm>
            <a:off x="7669651" y="446089"/>
            <a:ext cx="4522349" cy="5414962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9"/>
          <p:cNvSpPr txBox="1"/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1" type="body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8" name="Google Shape;108;p2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1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/>
          <p:nvPr/>
        </p:nvSpPr>
        <p:spPr>
          <a:xfrm>
            <a:off x="0" y="1"/>
            <a:ext cx="12192000" cy="5203825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19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b="1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2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2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21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1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1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/>
          <p:nvPr/>
        </p:nvSpPr>
        <p:spPr>
          <a:xfrm>
            <a:off x="1073151" y="446087"/>
            <a:ext cx="3547533" cy="1814651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3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Google Shape;71;p24"/>
          <p:cNvSpPr txBox="1"/>
          <p:nvPr>
            <p:ph idx="1" type="body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24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en-US"/>
              <a:t>ICO Budget Reports</a:t>
            </a:r>
            <a:endParaRPr/>
          </a:p>
        </p:txBody>
      </p:sp>
      <p:sp>
        <p:nvSpPr>
          <p:cNvPr id="116" name="Google Shape;116;p1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School Year 2020-2021</a:t>
            </a:r>
            <a:endParaRPr/>
          </a:p>
        </p:txBody>
      </p:sp>
      <p:pic>
        <p:nvPicPr>
          <p:cNvPr descr="Image result for johnson o'malley logo navajo nation" id="117" name="Google Shape;11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1500" y="5125674"/>
            <a:ext cx="6312994" cy="146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14"/>
          <p:cNvGraphicFramePr/>
          <p:nvPr/>
        </p:nvGraphicFramePr>
        <p:xfrm>
          <a:off x="393507" y="1766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{A775158B-3180-44DC-9E41-F5DDE32F6737}</a:tableStyleId>
              </a:tblPr>
              <a:tblGrid>
                <a:gridCol w="2806775"/>
                <a:gridCol w="1372550"/>
                <a:gridCol w="1542175"/>
                <a:gridCol w="2421225"/>
                <a:gridCol w="2097350"/>
                <a:gridCol w="1264575"/>
              </a:tblGrid>
              <a:tr h="635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3000" u="none" cap="none" strike="noStrike"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TITLE III </a:t>
                      </a:r>
                      <a:endParaRPr b="1" i="0" sz="3000" u="none" cap="none" strike="noStrike">
                        <a:solidFill>
                          <a:srgbClr val="000000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SY 20-21 Award 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SY 20-21 Balances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SY 18-19 Carryover/Additional funding 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/>
                        <a:t>Encumbered</a:t>
                      </a:r>
                      <a:endParaRPr b="1" i="0" sz="1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b"/>
                </a:tc>
              </a:tr>
              <a:tr h="285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$143,232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$81,250.00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b"/>
                </a:tc>
              </a:tr>
              <a:tr h="28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200" marB="0" marR="3200" marL="32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b"/>
                </a:tc>
              </a:tr>
              <a:tr h="341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EL Instructional Coach Salary and benefits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$83,200.00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$83,200.00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$83,200.00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$83,200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b"/>
                </a:tc>
              </a:tr>
              <a:tr h="1693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Contract Services: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$15,000.00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$8,650.00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$37,000.00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Summer 4ED, Summer GLAD, Remaining 4ED sessions for SY 20-21, and parent PDs with Center for the Education and student of Divers Population CEDSP; Strategies for engaging in child's education; Parent Toolkit, Parent/Student Advocacy; Student/Parent Rights.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$15,000 (endumbered) +$22,000= $37,000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/>
                </a:tc>
              </a:tr>
              <a:tr h="516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Professional Development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$6,350.00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$0.00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$18,350.00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Registration for GLAD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6350+12,000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</a:tr>
              <a:tr h="56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Software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$20,000.00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$20,000.00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$48,349.95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Imagine Learning for Dual Langauge for idenfied ELs for K-6/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$28,349.95+$20,000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</a:tr>
              <a:tr h="274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General Supplies and Materials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$1,500.00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$66.31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$66.31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b"/>
                </a:tc>
              </a:tr>
              <a:tr h="90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Additional Compensation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$17,377.22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$14,000.00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$32,900.05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Increased for stipends for teachers/campus leadership for Summer PDs.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$14,000+$18,900.05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</a:tr>
              <a:tr h="582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Indrect Cost </a:t>
                      </a:r>
                      <a:r>
                        <a:rPr lang="en-US" sz="1100"/>
                        <a:t>  @ 4.49%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$6,154.77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$6,154.77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$6,154.77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$6,154.77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b"/>
                </a:tc>
              </a:tr>
              <a:tr h="208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TOTAL 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/>
                        <a:t>$142,821.08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 </a:t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b"/>
                </a:tc>
              </a:tr>
              <a:tr h="208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Indirect costs % of budget</a:t>
                      </a:r>
                      <a:endParaRPr sz="1100" u="none" cap="none" strike="noStrike"/>
                    </a:p>
                  </a:txBody>
                  <a:tcPr marT="3200" marB="0" marR="3200" marL="32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200" marB="0" marR="3200" marL="32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200" marB="0" marR="3200" marL="32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 u="none" cap="none" strike="noStrike"/>
                    </a:p>
                  </a:txBody>
                  <a:tcPr marT="3200" marB="0" marR="3200" marL="32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3200" marB="0" marR="3200" marL="32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200" marB="0" marR="3200" marL="320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0ca339e4e_1_0"/>
          <p:cNvSpPr txBox="1"/>
          <p:nvPr/>
        </p:nvSpPr>
        <p:spPr>
          <a:xfrm>
            <a:off x="469775" y="392800"/>
            <a:ext cx="57390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Programmatic</a:t>
            </a: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Changes for the School Year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Char char="●"/>
            </a:pPr>
            <a:r>
              <a:rPr lang="en-US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US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mplementation of 90/10 Language Model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Char char="●"/>
            </a:pPr>
            <a:r>
              <a:rPr lang="en-US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Graduate Profile 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Char char="●"/>
            </a:pPr>
            <a:r>
              <a:rPr lang="en-US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 Safety Net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Char char="●"/>
            </a:pPr>
            <a:r>
              <a:rPr lang="en-US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IEC Policy Updates</a:t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gd0ca339e4e_1_0"/>
          <p:cNvSpPr txBox="1"/>
          <p:nvPr/>
        </p:nvSpPr>
        <p:spPr>
          <a:xfrm>
            <a:off x="6622875" y="392800"/>
            <a:ext cx="50397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Programmatic Funding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entury Gothic"/>
              <a:buChar char="●"/>
            </a:pP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Generates funding based on student participation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entury Gothic"/>
              <a:buChar char="●"/>
            </a:pP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Operational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entury Gothic"/>
              <a:buChar char="●"/>
            </a:pP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funding required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entury Gothic"/>
              <a:buChar char="●"/>
            </a:pPr>
            <a:r>
              <a:rPr lang="en-US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funding required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26c84eeba_0_15"/>
          <p:cNvSpPr txBox="1"/>
          <p:nvPr>
            <p:ph type="ctrTitle"/>
          </p:nvPr>
        </p:nvSpPr>
        <p:spPr>
          <a:xfrm>
            <a:off x="342725" y="297775"/>
            <a:ext cx="11339400" cy="45324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en-US" sz="3500"/>
              <a:t>                           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 Program Planning</a:t>
            </a:r>
            <a:endParaRPr sz="40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All programs fall in alignment with program requirements and fulfillment of Martinez/Yazzie Requirements.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All professional development align with Martinez/Yazzie mandates and State MLSS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Implementation of 90/10 Dual Language Schools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TESOL Classes through Fort Lewis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Lead ELD Critical Friends Teacher in buildings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Review of Dine/Spanish Curriculums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English Language Learners/1564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Bilingual Dine/Spanish/955</a:t>
            </a:r>
            <a:endParaRPr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26c84eeba_0_20"/>
          <p:cNvSpPr txBox="1"/>
          <p:nvPr>
            <p:ph type="ctrTitle"/>
          </p:nvPr>
        </p:nvSpPr>
        <p:spPr>
          <a:xfrm>
            <a:off x="342725" y="1449150"/>
            <a:ext cx="11339400" cy="2971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en-US" sz="4300"/>
              <a:t> </a:t>
            </a:r>
            <a:endParaRPr sz="4300"/>
          </a:p>
        </p:txBody>
      </p:sp>
      <p:sp>
        <p:nvSpPr>
          <p:cNvPr id="211" name="Google Shape;211;gc26c84eeba_0_20"/>
          <p:cNvSpPr txBox="1"/>
          <p:nvPr>
            <p:ph idx="1" type="subTitle"/>
          </p:nvPr>
        </p:nvSpPr>
        <p:spPr>
          <a:xfrm>
            <a:off x="810000" y="5280855"/>
            <a:ext cx="10572000" cy="11100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/>
              <a:t>Thank you</a:t>
            </a:r>
            <a:endParaRPr sz="5600"/>
          </a:p>
        </p:txBody>
      </p:sp>
      <p:pic>
        <p:nvPicPr>
          <p:cNvPr id="212" name="Google Shape;212;gc26c84eeba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49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7af84f224_0_0"/>
          <p:cNvSpPr txBox="1"/>
          <p:nvPr>
            <p:ph type="ctrTitle"/>
          </p:nvPr>
        </p:nvSpPr>
        <p:spPr>
          <a:xfrm>
            <a:off x="810000" y="423926"/>
            <a:ext cx="10572000" cy="393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      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         Mission Statement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inspire positive communication, collaboration and continued learning with holistic multicultural and multilingual connection for the educational families and communities.</a:t>
            </a:r>
            <a:endParaRPr sz="6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7af84f224_0_10"/>
          <p:cNvSpPr txBox="1"/>
          <p:nvPr>
            <p:ph type="ctrTitle"/>
          </p:nvPr>
        </p:nvSpPr>
        <p:spPr>
          <a:xfrm>
            <a:off x="810000" y="218200"/>
            <a:ext cx="10572000" cy="420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ICO Goals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We will expand mindset through strength and innovative thoughts.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We will provide prompt and accurate assistance at all times.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We will be responsive to the community input and deliver programs and services that reflect their needs.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b8f363e8b_0_5"/>
          <p:cNvSpPr txBox="1"/>
          <p:nvPr>
            <p:ph type="ctrTitle"/>
          </p:nvPr>
        </p:nvSpPr>
        <p:spPr>
          <a:xfrm>
            <a:off x="165300" y="-31300"/>
            <a:ext cx="12026700" cy="6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br>
              <a:rPr lang="en-US" sz="4000">
                <a:solidFill>
                  <a:srgbClr val="FFFFFF"/>
                </a:solidFill>
              </a:rPr>
            </a:br>
            <a:br>
              <a:rPr lang="en-US" sz="4000">
                <a:solidFill>
                  <a:srgbClr val="FFFFFF"/>
                </a:solidFill>
              </a:rPr>
            </a:br>
            <a:br>
              <a:rPr lang="en-US" sz="4000">
                <a:solidFill>
                  <a:srgbClr val="FFFFFF"/>
                </a:solidFill>
              </a:rPr>
            </a:br>
            <a:br>
              <a:rPr lang="en-US" sz="4000">
                <a:solidFill>
                  <a:srgbClr val="FFFFFF"/>
                </a:solidFill>
              </a:rPr>
            </a:br>
            <a:br>
              <a:rPr lang="en-US" sz="4000">
                <a:solidFill>
                  <a:srgbClr val="FFFFFF"/>
                </a:solidFill>
              </a:rPr>
            </a:b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      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     </a:t>
            </a:r>
            <a:br>
              <a:rPr lang="en-US">
                <a:solidFill>
                  <a:srgbClr val="FFFFFF"/>
                </a:solidFill>
              </a:rPr>
            </a:br>
            <a:endParaRPr>
              <a:solidFill>
                <a:srgbClr val="FFFFFF"/>
              </a:solidFill>
            </a:endParaRPr>
          </a:p>
        </p:txBody>
      </p:sp>
      <p:sp>
        <p:nvSpPr>
          <p:cNvPr id="133" name="Google Shape;133;gcb8f363e8b_0_5"/>
          <p:cNvSpPr/>
          <p:nvPr/>
        </p:nvSpPr>
        <p:spPr>
          <a:xfrm>
            <a:off x="3909675" y="255550"/>
            <a:ext cx="3312300" cy="943200"/>
          </a:xfrm>
          <a:prstGeom prst="rect">
            <a:avLst/>
          </a:prstGeom>
          <a:solidFill>
            <a:srgbClr val="000000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Lopez-Martinez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Director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4" name="Google Shape;134;gcb8f363e8b_0_5"/>
          <p:cNvSpPr/>
          <p:nvPr/>
        </p:nvSpPr>
        <p:spPr>
          <a:xfrm>
            <a:off x="8531575" y="2173400"/>
            <a:ext cx="3061500" cy="872700"/>
          </a:xfrm>
          <a:prstGeom prst="rect">
            <a:avLst/>
          </a:prstGeom>
          <a:solidFill>
            <a:srgbClr val="000000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Alicia Intercultural </a:t>
            </a:r>
            <a:r>
              <a:rPr b="0" i="0" lang="en-US" sz="15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Coordinator 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135" name="Google Shape;135;gcb8f363e8b_0_5"/>
          <p:cNvSpPr/>
          <p:nvPr/>
        </p:nvSpPr>
        <p:spPr>
          <a:xfrm>
            <a:off x="546775" y="2173400"/>
            <a:ext cx="2775000" cy="872700"/>
          </a:xfrm>
          <a:prstGeom prst="rect">
            <a:avLst/>
          </a:prstGeom>
          <a:solidFill>
            <a:srgbClr val="000000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Begay Multicultural Coordinator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136" name="Google Shape;136;gcb8f363e8b_0_5"/>
          <p:cNvSpPr/>
          <p:nvPr/>
        </p:nvSpPr>
        <p:spPr>
          <a:xfrm>
            <a:off x="6189675" y="3431200"/>
            <a:ext cx="1418100" cy="722400"/>
          </a:xfrm>
          <a:prstGeom prst="rect">
            <a:avLst/>
          </a:prstGeom>
          <a:solidFill>
            <a:srgbClr val="000000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Bilingual Supervisor </a:t>
            </a:r>
            <a:endParaRPr sz="1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David Scott</a:t>
            </a:r>
            <a:endParaRPr sz="1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gcb8f363e8b_0_5"/>
          <p:cNvSpPr/>
          <p:nvPr/>
        </p:nvSpPr>
        <p:spPr>
          <a:xfrm>
            <a:off x="4452175" y="3431200"/>
            <a:ext cx="1394700" cy="722400"/>
          </a:xfrm>
          <a:prstGeom prst="rect">
            <a:avLst/>
          </a:prstGeom>
          <a:solidFill>
            <a:srgbClr val="000000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Coach </a:t>
            </a:r>
            <a:endParaRPr b="0" i="0" sz="1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138" name="Google Shape;138;gcb8f363e8b_0_5"/>
          <p:cNvSpPr/>
          <p:nvPr/>
        </p:nvSpPr>
        <p:spPr>
          <a:xfrm>
            <a:off x="2469625" y="3431200"/>
            <a:ext cx="1765200" cy="722400"/>
          </a:xfrm>
          <a:prstGeom prst="rect">
            <a:avLst/>
          </a:prstGeom>
          <a:solidFill>
            <a:srgbClr val="000000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Outreach Supervisor Open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139" name="Google Shape;139;gcb8f363e8b_0_5"/>
          <p:cNvSpPr/>
          <p:nvPr/>
        </p:nvSpPr>
        <p:spPr>
          <a:xfrm>
            <a:off x="450275" y="3431200"/>
            <a:ext cx="1765200" cy="722400"/>
          </a:xfrm>
          <a:prstGeom prst="rect">
            <a:avLst/>
          </a:prstGeom>
          <a:solidFill>
            <a:srgbClr val="000000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Yazzie</a:t>
            </a:r>
            <a:endParaRPr sz="1500"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JOM Supervisor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140" name="Google Shape;140;gcb8f363e8b_0_5"/>
          <p:cNvSpPr/>
          <p:nvPr/>
        </p:nvSpPr>
        <p:spPr>
          <a:xfrm>
            <a:off x="4405825" y="2173450"/>
            <a:ext cx="3061500" cy="872700"/>
          </a:xfrm>
          <a:prstGeom prst="rect">
            <a:avLst/>
          </a:prstGeom>
          <a:solidFill>
            <a:srgbClr val="000000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Benally </a:t>
            </a:r>
            <a:endParaRPr b="0" i="0" sz="1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Bilingual Coordinator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141" name="Google Shape;141;gcb8f363e8b_0_5"/>
          <p:cNvSpPr/>
          <p:nvPr/>
        </p:nvSpPr>
        <p:spPr>
          <a:xfrm>
            <a:off x="3049950" y="4883175"/>
            <a:ext cx="2565300" cy="503100"/>
          </a:xfrm>
          <a:prstGeom prst="rect">
            <a:avLst/>
          </a:prstGeom>
          <a:solidFill>
            <a:srgbClr val="FFFFFF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Ms. Ceuntez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Clerical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2" name="Google Shape;142;gcb8f363e8b_0_5"/>
          <p:cNvCxnSpPr>
            <a:stCxn id="133" idx="2"/>
            <a:endCxn id="135" idx="0"/>
          </p:cNvCxnSpPr>
          <p:nvPr/>
        </p:nvCxnSpPr>
        <p:spPr>
          <a:xfrm flipH="1">
            <a:off x="1934325" y="1198750"/>
            <a:ext cx="3631500" cy="9747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" name="Google Shape;143;gcb8f363e8b_0_5"/>
          <p:cNvCxnSpPr>
            <a:stCxn id="133" idx="2"/>
            <a:endCxn id="134" idx="0"/>
          </p:cNvCxnSpPr>
          <p:nvPr/>
        </p:nvCxnSpPr>
        <p:spPr>
          <a:xfrm>
            <a:off x="5565825" y="1198750"/>
            <a:ext cx="4496400" cy="97470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gcb8f363e8b_0_5"/>
          <p:cNvCxnSpPr>
            <a:endCxn id="140" idx="0"/>
          </p:cNvCxnSpPr>
          <p:nvPr/>
        </p:nvCxnSpPr>
        <p:spPr>
          <a:xfrm flipH="1">
            <a:off x="5936575" y="1226950"/>
            <a:ext cx="326400" cy="9465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gcb8f363e8b_0_5"/>
          <p:cNvCxnSpPr>
            <a:stCxn id="135" idx="2"/>
            <a:endCxn id="139" idx="0"/>
          </p:cNvCxnSpPr>
          <p:nvPr/>
        </p:nvCxnSpPr>
        <p:spPr>
          <a:xfrm flipH="1">
            <a:off x="1332775" y="3046100"/>
            <a:ext cx="601500" cy="3852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gcb8f363e8b_0_5"/>
          <p:cNvSpPr/>
          <p:nvPr/>
        </p:nvSpPr>
        <p:spPr>
          <a:xfrm>
            <a:off x="8959225" y="540025"/>
            <a:ext cx="1560900" cy="503100"/>
          </a:xfrm>
          <a:prstGeom prst="rect">
            <a:avLst/>
          </a:prstGeom>
          <a:solidFill>
            <a:srgbClr val="FFFFFF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Mrs. Whiteley Specialist</a:t>
            </a:r>
            <a:endParaRPr sz="1000"/>
          </a:p>
        </p:txBody>
      </p:sp>
      <p:cxnSp>
        <p:nvCxnSpPr>
          <p:cNvPr id="147" name="Google Shape;147;gcb8f363e8b_0_5"/>
          <p:cNvCxnSpPr/>
          <p:nvPr/>
        </p:nvCxnSpPr>
        <p:spPr>
          <a:xfrm>
            <a:off x="5000525" y="1198750"/>
            <a:ext cx="14100" cy="28350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gcb8f363e8b_0_5"/>
          <p:cNvCxnSpPr>
            <a:stCxn id="139" idx="2"/>
            <a:endCxn id="141" idx="1"/>
          </p:cNvCxnSpPr>
          <p:nvPr/>
        </p:nvCxnSpPr>
        <p:spPr>
          <a:xfrm>
            <a:off x="1332875" y="4153600"/>
            <a:ext cx="1717200" cy="981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" name="Google Shape;149;gcb8f363e8b_0_5"/>
          <p:cNvSpPr/>
          <p:nvPr/>
        </p:nvSpPr>
        <p:spPr>
          <a:xfrm>
            <a:off x="8032800" y="3459700"/>
            <a:ext cx="1852800" cy="693900"/>
          </a:xfrm>
          <a:prstGeom prst="rect">
            <a:avLst/>
          </a:prstGeom>
          <a:solidFill>
            <a:srgbClr val="000000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Mr. Armstrong </a:t>
            </a:r>
            <a:r>
              <a:rPr lang="en-US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 Advocate</a:t>
            </a:r>
            <a:endParaRPr sz="1100">
              <a:solidFill>
                <a:srgbClr val="FFFFFF"/>
              </a:solidFill>
            </a:endParaRPr>
          </a:p>
        </p:txBody>
      </p:sp>
      <p:cxnSp>
        <p:nvCxnSpPr>
          <p:cNvPr id="150" name="Google Shape;150;gcb8f363e8b_0_5"/>
          <p:cNvCxnSpPr>
            <a:stCxn id="138" idx="2"/>
            <a:endCxn id="141" idx="1"/>
          </p:cNvCxnSpPr>
          <p:nvPr/>
        </p:nvCxnSpPr>
        <p:spPr>
          <a:xfrm flipH="1">
            <a:off x="3049825" y="4153600"/>
            <a:ext cx="302400" cy="98100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gcb8f363e8b_0_5"/>
          <p:cNvCxnSpPr>
            <a:stCxn id="137" idx="2"/>
            <a:endCxn id="141" idx="3"/>
          </p:cNvCxnSpPr>
          <p:nvPr/>
        </p:nvCxnSpPr>
        <p:spPr>
          <a:xfrm>
            <a:off x="5149525" y="4153600"/>
            <a:ext cx="465600" cy="981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gcb8f363e8b_0_5"/>
          <p:cNvCxnSpPr>
            <a:stCxn id="136" idx="2"/>
            <a:endCxn id="141" idx="3"/>
          </p:cNvCxnSpPr>
          <p:nvPr/>
        </p:nvCxnSpPr>
        <p:spPr>
          <a:xfrm flipH="1">
            <a:off x="5615325" y="4153600"/>
            <a:ext cx="1283400" cy="9810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gcb8f363e8b_0_5"/>
          <p:cNvCxnSpPr>
            <a:stCxn id="135" idx="2"/>
            <a:endCxn id="138" idx="0"/>
          </p:cNvCxnSpPr>
          <p:nvPr/>
        </p:nvCxnSpPr>
        <p:spPr>
          <a:xfrm>
            <a:off x="1934275" y="3046100"/>
            <a:ext cx="1418100" cy="3852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" name="Google Shape;154;gcb8f363e8b_0_5"/>
          <p:cNvCxnSpPr>
            <a:stCxn id="140" idx="2"/>
            <a:endCxn id="137" idx="0"/>
          </p:cNvCxnSpPr>
          <p:nvPr/>
        </p:nvCxnSpPr>
        <p:spPr>
          <a:xfrm flipH="1">
            <a:off x="5149675" y="3046150"/>
            <a:ext cx="786900" cy="38520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" name="Google Shape;155;gcb8f363e8b_0_5"/>
          <p:cNvCxnSpPr>
            <a:stCxn id="140" idx="2"/>
            <a:endCxn id="136" idx="0"/>
          </p:cNvCxnSpPr>
          <p:nvPr/>
        </p:nvCxnSpPr>
        <p:spPr>
          <a:xfrm>
            <a:off x="5936575" y="3046150"/>
            <a:ext cx="962100" cy="3852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gcb8f363e8b_0_5"/>
          <p:cNvCxnSpPr>
            <a:stCxn id="138" idx="2"/>
            <a:endCxn id="141" idx="0"/>
          </p:cNvCxnSpPr>
          <p:nvPr/>
        </p:nvCxnSpPr>
        <p:spPr>
          <a:xfrm>
            <a:off x="3352225" y="4153600"/>
            <a:ext cx="980400" cy="7296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gcb8f363e8b_0_5"/>
          <p:cNvCxnSpPr>
            <a:stCxn id="140" idx="2"/>
            <a:endCxn id="137" idx="0"/>
          </p:cNvCxnSpPr>
          <p:nvPr/>
        </p:nvCxnSpPr>
        <p:spPr>
          <a:xfrm flipH="1">
            <a:off x="5149675" y="3046150"/>
            <a:ext cx="786900" cy="38520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gcb8f363e8b_0_5"/>
          <p:cNvCxnSpPr>
            <a:stCxn id="146" idx="2"/>
          </p:cNvCxnSpPr>
          <p:nvPr/>
        </p:nvCxnSpPr>
        <p:spPr>
          <a:xfrm>
            <a:off x="9739675" y="1043125"/>
            <a:ext cx="1302600" cy="1130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gcb8f363e8b_0_5"/>
          <p:cNvCxnSpPr>
            <a:stCxn id="133" idx="2"/>
          </p:cNvCxnSpPr>
          <p:nvPr/>
        </p:nvCxnSpPr>
        <p:spPr>
          <a:xfrm>
            <a:off x="5565825" y="1198750"/>
            <a:ext cx="3127200" cy="1007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gcb8f363e8b_0_5"/>
          <p:cNvSpPr txBox="1"/>
          <p:nvPr/>
        </p:nvSpPr>
        <p:spPr>
          <a:xfrm>
            <a:off x="10273000" y="3368950"/>
            <a:ext cx="156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gcb8f363e8b_0_5"/>
          <p:cNvSpPr/>
          <p:nvPr/>
        </p:nvSpPr>
        <p:spPr>
          <a:xfrm>
            <a:off x="10144200" y="3459700"/>
            <a:ext cx="1560900" cy="722400"/>
          </a:xfrm>
          <a:prstGeom prst="rect">
            <a:avLst/>
          </a:prstGeom>
          <a:solidFill>
            <a:srgbClr val="000000"/>
          </a:solidFill>
          <a:ln cap="rnd" cmpd="sng" w="19050">
            <a:solidFill>
              <a:srgbClr val="7D9A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Rachel Brown Cultural Specialist</a:t>
            </a:r>
            <a:endParaRPr sz="1100">
              <a:solidFill>
                <a:srgbClr val="FFFFFF"/>
              </a:solidFill>
            </a:endParaRPr>
          </a:p>
        </p:txBody>
      </p:sp>
      <p:cxnSp>
        <p:nvCxnSpPr>
          <p:cNvPr id="162" name="Google Shape;162;gcb8f363e8b_0_5"/>
          <p:cNvCxnSpPr>
            <a:stCxn id="134" idx="2"/>
            <a:endCxn id="149" idx="0"/>
          </p:cNvCxnSpPr>
          <p:nvPr/>
        </p:nvCxnSpPr>
        <p:spPr>
          <a:xfrm flipH="1">
            <a:off x="8959225" y="3046100"/>
            <a:ext cx="1103100" cy="413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gcb8f363e8b_0_5"/>
          <p:cNvCxnSpPr>
            <a:stCxn id="134" idx="2"/>
          </p:cNvCxnSpPr>
          <p:nvPr/>
        </p:nvCxnSpPr>
        <p:spPr>
          <a:xfrm>
            <a:off x="10062325" y="3046100"/>
            <a:ext cx="459600" cy="422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gcb8f363e8b_0_5"/>
          <p:cNvCxnSpPr>
            <a:stCxn id="133" idx="3"/>
            <a:endCxn id="146" idx="0"/>
          </p:cNvCxnSpPr>
          <p:nvPr/>
        </p:nvCxnSpPr>
        <p:spPr>
          <a:xfrm flipH="1" rot="10800000">
            <a:off x="7221975" y="539950"/>
            <a:ext cx="2517600" cy="187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b8f363e8b_0_0"/>
          <p:cNvSpPr txBox="1"/>
          <p:nvPr>
            <p:ph type="ctrTitle"/>
          </p:nvPr>
        </p:nvSpPr>
        <p:spPr>
          <a:xfrm>
            <a:off x="810000" y="292950"/>
            <a:ext cx="10572000" cy="4127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200"/>
              <a:t>                      Grants</a:t>
            </a:r>
            <a:endParaRPr sz="5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Title VI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Impact Aide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Indian Ed-PED 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Operations BMEP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Title III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Google Shape;174;gbf9074a36f_3_0"/>
          <p:cNvGraphicFramePr/>
          <p:nvPr/>
        </p:nvGraphicFramePr>
        <p:xfrm>
          <a:off x="101599" y="1754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{A775158B-3180-44DC-9E41-F5DDE32F6737}</a:tableStyleId>
              </a:tblPr>
              <a:tblGrid>
                <a:gridCol w="3470200"/>
                <a:gridCol w="1940125"/>
                <a:gridCol w="1790875"/>
                <a:gridCol w="1790875"/>
                <a:gridCol w="2719625"/>
              </a:tblGrid>
              <a:tr h="350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Title VI Indian Education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SY 20-21 Award 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SY 20-21 Balances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Allocation and carry-over  </a:t>
                      </a:r>
                      <a:endParaRPr b="1" sz="1400" u="none" cap="none" strike="noStrike"/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Encumbered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</a:tr>
              <a:tr h="1987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                      </a:t>
                      </a: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$1,049,700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 sz="1400" u="none" cap="none" strike="noStrike"/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</a:tr>
              <a:tr h="102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Salaries and benefits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US" sz="1400" u="none" cap="none" strike="noStrike"/>
                        <a:t>Bilingual coordinator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US" sz="1400" u="none" cap="none" strike="noStrike"/>
                        <a:t>Bilingual Supervisor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US" sz="1400" u="none" cap="none" strike="noStrike"/>
                        <a:t>15 Navajo Language teachers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US" sz="1400" u="none" cap="none" strike="noStrike"/>
                        <a:t>Clerical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$944,333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$944,333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</a:tr>
              <a:tr h="100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ICO Staff Travel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$15,000.00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$8,650.00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Summer 4ED, Summer GLAD, Remaining 4ED sessions for SY 20-21, and parent PDs with CDSP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</a:tr>
              <a:tr h="71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Student/teacher Supplies and materials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$32,235.00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$69.83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Transfers made into additional compensation as JOM provides funding for this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</a:tr>
              <a:tr h="1740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</a:tr>
              <a:tr h="857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Professional Development for teachers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$10,000.00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$9,416.01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Encumbered to supplement PDs from JOM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Summer language conferences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</a:tr>
              <a:tr h="17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Staff supplies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$3,300.00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$186.50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</a:tr>
              <a:tr h="857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Additional Compensation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$17,377.22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$29,384.25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Encumbered for summer school Navajo curriculum and assessment development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</a:tr>
              <a:tr h="509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Indirect Cost </a:t>
                      </a:r>
                      <a:r>
                        <a:rPr lang="en-US"/>
                        <a:t>@4.49%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$47,132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$47,132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$47,132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</a:tr>
              <a:tr h="180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TOTAL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$1,049,700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0100" marL="10100"/>
                </a:tc>
              </a:tr>
              <a:tr h="180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0100" marL="101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0100" marL="1010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8"/>
          <p:cNvGraphicFramePr/>
          <p:nvPr/>
        </p:nvGraphicFramePr>
        <p:xfrm>
          <a:off x="198582" y="3325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{A775158B-3180-44DC-9E41-F5DDE32F6737}</a:tableStyleId>
              </a:tblPr>
              <a:tblGrid>
                <a:gridCol w="4275325"/>
                <a:gridCol w="1403100"/>
                <a:gridCol w="1295175"/>
                <a:gridCol w="1295175"/>
                <a:gridCol w="3526100"/>
              </a:tblGrid>
              <a:tr h="694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Impact Aid: Indian Education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SY 20-21 Award 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SY 20-21 Balances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Allocation and Carry-over      </a:t>
                      </a:r>
                      <a:endParaRPr b="1" sz="1400" u="none" cap="none" strike="noStrike"/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Encumbered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</a:tr>
              <a:tr h="4778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                                    </a:t>
                      </a: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$384,700.00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</a:tr>
              <a:tr h="477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/>
                        <a:t> </a:t>
                      </a:r>
                      <a:endParaRPr/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6175" marL="16175"/>
                </a:tc>
              </a:tr>
              <a:tr h="58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Salaries and benefits</a:t>
                      </a:r>
                      <a:endParaRPr/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$363,500.00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$58,015.25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$363,500.00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</a:tr>
              <a:tr h="929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Contract Services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$18,300.00 made from transfers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$16,312.50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Ellevations, Dr. Hollie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</a:tr>
              <a:tr h="78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ICO Staff Travel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$5,000.00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</a:tr>
              <a:tr h="30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Teacher Supplies and materials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$1,000.00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</a:tr>
              <a:tr h="2335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</a:tr>
              <a:tr h="1165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Professional Development for teachers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$10,000.00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Encumbered to supplement PDs from JOM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Summer language conferences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</a:tr>
              <a:tr h="26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Staff supplies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$5,200.00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</a:tr>
              <a:tr h="315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TOTAL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$384,700.00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6175" marL="16175"/>
                </a:tc>
              </a:tr>
              <a:tr h="315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Indirect Costs % of Budget</a:t>
                      </a:r>
                      <a:endParaRPr sz="1400" u="none" cap="none" strike="noStrike"/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6175" marL="161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6175" marL="1617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12"/>
          <p:cNvGraphicFramePr/>
          <p:nvPr/>
        </p:nvGraphicFramePr>
        <p:xfrm>
          <a:off x="220311" y="1851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{A775158B-3180-44DC-9E41-F5DDE32F6737}</a:tableStyleId>
              </a:tblPr>
              <a:tblGrid>
                <a:gridCol w="4306650"/>
                <a:gridCol w="1413375"/>
                <a:gridCol w="1304675"/>
                <a:gridCol w="1304675"/>
                <a:gridCol w="3551925"/>
              </a:tblGrid>
              <a:tr h="100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Indian Ed: PED (Equity Supervisor)</a:t>
                      </a:r>
                      <a:endParaRPr b="1" sz="1400" u="none" cap="none" strike="noStrike"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SY 20-21 Award 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SY 20-21 Balances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C</a:t>
                      </a:r>
                      <a:r>
                        <a:rPr b="1" lang="en-US"/>
                        <a:t>arryover </a:t>
                      </a:r>
                      <a:endParaRPr b="1" sz="1400" u="none" cap="none" strike="noStrike"/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Encumbered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</a:tr>
              <a:tr h="101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$90,000.00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$90,000.00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 sz="1400" u="none" cap="none" strike="noStrike"/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</a:tr>
              <a:tr h="101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Salary and benefits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$84,816.00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$84,816.00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$84,816.00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</a:tr>
              <a:tr h="101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Professional Development for FTE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$874.00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$874.00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$874.00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</a:tr>
              <a:tr h="564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Travel for FTE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$500.00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$500.00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$500.00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</a:tr>
              <a:tr h="101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Indirect Costs </a:t>
                      </a:r>
                      <a:r>
                        <a:rPr lang="en-US"/>
                        <a:t>@4.49%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$3,810.00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$3,810.00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$3,810.00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</a:tr>
              <a:tr h="542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TOTAL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$90,000.00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9050" marL="19050"/>
                </a:tc>
              </a:tr>
              <a:tr h="39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Indirect Costs 5.75% of Budget </a:t>
                      </a:r>
                      <a:endParaRPr sz="1400" u="none" cap="none" strike="noStrike"/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9050" marL="190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9050" marL="1905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10"/>
          <p:cNvGraphicFramePr/>
          <p:nvPr/>
        </p:nvGraphicFramePr>
        <p:xfrm>
          <a:off x="184727" y="1385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{A775158B-3180-44DC-9E41-F5DDE32F6737}</a:tableStyleId>
              </a:tblPr>
              <a:tblGrid>
                <a:gridCol w="4238500"/>
                <a:gridCol w="1391025"/>
                <a:gridCol w="1284025"/>
                <a:gridCol w="1284025"/>
                <a:gridCol w="3495725"/>
              </a:tblGrid>
              <a:tr h="549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Operation: BMEP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SY 20-21 Award 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SY 20-21 Balances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/>
                        <a:t>Allocation + carryover </a:t>
                      </a:r>
                      <a:endParaRPr b="1" sz="1400" u="none" cap="none" strike="noStrike"/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Encumbered</a:t>
                      </a:r>
                      <a:endParaRPr b="1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</a:tr>
              <a:tr h="363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$72,600.00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</a:t>
                      </a:r>
                      <a:endParaRPr sz="1400" u="none" cap="none" strike="noStrike"/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</a:tr>
              <a:tr h="73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Salaries and benefits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Noto Sans Symbols"/>
                        <a:buChar char="∙"/>
                      </a:pPr>
                      <a:r>
                        <a:rPr lang="en-US" sz="1400" u="none" cap="none" strike="noStrike"/>
                        <a:t>Navajo/Spanish Heritage Language teachers</a:t>
                      </a:r>
                      <a:endParaRPr/>
                    </a:p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$?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</a:tr>
              <a:tr h="73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Contract Services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$19,300.00 made from transfers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$5,300.00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Ellevations, Dr. Hollie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</a:tr>
              <a:tr h="611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Spanish teacher Travel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$2,000.00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$2,000.00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</a:tr>
              <a:tr h="36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Other charges for Spanish teachers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$1,500.00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$1,351.00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</a:tr>
              <a:tr h="1813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</a:tr>
              <a:tr h="92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Professional Development for teachers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$10,000.00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Encumbered to supplement PDs from JOM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Summer language conferences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</a:tr>
              <a:tr h="37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Professional Development for Spanish teachers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$3,500.00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$3,500.00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</a:tr>
              <a:tr h="37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Supplies and Materials for Spanish teachers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$7,000.00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$7,000.00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Kyle had set aside for Dr Lopez </a:t>
                      </a:r>
                      <a:endParaRPr/>
                    </a:p>
                  </a:txBody>
                  <a:tcPr marT="0" marB="0" marR="14100" marL="14100"/>
                </a:tc>
              </a:tr>
              <a:tr h="206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ICO Staff supplies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$800.00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$52.69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</a:tr>
              <a:tr h="36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Additional ICO Staff Supplies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$11,500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$3,600.57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</a:tr>
              <a:tr h="363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Additional ICO Supply Assets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$3,000.00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$3,000.00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</a:tr>
              <a:tr h="130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TOTAL 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$72,600.00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100" marL="14100"/>
                </a:tc>
              </a:tr>
              <a:tr h="245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Indirect Costs % of Budget</a:t>
                      </a:r>
                      <a:endParaRPr sz="1400" u="none" cap="none" strike="noStrike"/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4100" marL="1410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0" marB="0" marR="14100" marL="1410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2021-02-05T18:04:25Z</dcterms:created>
  <dc:creator>Mia Ceuntez</dc:creator>
</cp:coreProperties>
</file>